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</p:sldIdLst>
  <p:sldSz cy="7772400" cx="10058400"/>
  <p:notesSz cx="6858000" cy="9144000"/>
  <p:embeddedFontLst>
    <p:embeddedFont>
      <p:font typeface="Inter"/>
      <p:regular r:id="rId10"/>
      <p:bold r:id="rId11"/>
      <p:italic r:id="rId12"/>
      <p:boldItalic r:id="rId13"/>
    </p:embeddedFont>
    <p:embeddedFont>
      <p:font typeface="Plus Jakarta Sans Medium"/>
      <p:regular r:id="rId14"/>
      <p:bold r:id="rId15"/>
      <p:italic r:id="rId16"/>
      <p:boldItalic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448">
          <p15:clr>
            <a:srgbClr val="747775"/>
          </p15:clr>
        </p15:guide>
        <p15:guide id="2" pos="3168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2C0A4645-74D3-40E2-B9E3-6D4F54492FDD}">
  <a:tblStyle styleId="{2C0A4645-74D3-40E2-B9E3-6D4F54492FDD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448" orient="horz"/>
        <p:guide pos="316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Inter-bold.fntdata"/><Relationship Id="rId10" Type="http://schemas.openxmlformats.org/officeDocument/2006/relationships/font" Target="fonts/Inter-regular.fntdata"/><Relationship Id="rId13" Type="http://schemas.openxmlformats.org/officeDocument/2006/relationships/font" Target="fonts/Inter-boldItalic.fntdata"/><Relationship Id="rId12" Type="http://schemas.openxmlformats.org/officeDocument/2006/relationships/font" Target="fonts/Inter-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font" Target="fonts/PlusJakartaSansMedium-bold.fntdata"/><Relationship Id="rId14" Type="http://schemas.openxmlformats.org/officeDocument/2006/relationships/font" Target="fonts/PlusJakartaSansMedium-regular.fntdata"/><Relationship Id="rId17" Type="http://schemas.openxmlformats.org/officeDocument/2006/relationships/font" Target="fonts/PlusJakartaSansMedium-boldItalic.fntdata"/><Relationship Id="rId16" Type="http://schemas.openxmlformats.org/officeDocument/2006/relationships/font" Target="fonts/PlusJakartaSansMedium-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10545" y="685800"/>
            <a:ext cx="4437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0f511f10cb_0_0:notes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0f511f10cb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30f511f10cb_0_9:notes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Google Shape;62;g30f511f10cb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3118589e991_0_0:notes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3118589e99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42879" y="1125136"/>
            <a:ext cx="9372600" cy="3101700"/>
          </a:xfrm>
          <a:prstGeom prst="rect">
            <a:avLst/>
          </a:prstGeom>
        </p:spPr>
        <p:txBody>
          <a:bodyPr anchorCtr="0" anchor="b" bIns="113100" lIns="113100" spcFirstLastPara="1" rIns="113100" wrap="square" tIns="1131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1pPr>
            <a:lvl2pPr lvl="1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2pPr>
            <a:lvl3pPr lvl="2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3pPr>
            <a:lvl4pPr lvl="3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4pPr>
            <a:lvl5pPr lvl="4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5pPr>
            <a:lvl6pPr lvl="5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6pPr>
            <a:lvl7pPr lvl="6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7pPr>
            <a:lvl8pPr lvl="7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8pPr>
            <a:lvl9pPr lvl="8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42870" y="4282678"/>
            <a:ext cx="9372600" cy="11976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42870" y="1671478"/>
            <a:ext cx="9372600" cy="2967000"/>
          </a:xfrm>
          <a:prstGeom prst="rect">
            <a:avLst/>
          </a:prstGeom>
        </p:spPr>
        <p:txBody>
          <a:bodyPr anchorCtr="0" anchor="b" bIns="113100" lIns="113100" spcFirstLastPara="1" rIns="113100" wrap="square" tIns="1131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42870" y="4763362"/>
            <a:ext cx="9372600" cy="19656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68300" lvl="0" marL="457200" algn="ctr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1pPr>
            <a:lvl2pPr indent="-336550" lvl="1" marL="914400" algn="ctr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2pPr>
            <a:lvl3pPr indent="-336550" lvl="2" marL="1371600" algn="ctr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3pPr>
            <a:lvl4pPr indent="-336550" lvl="3" marL="1828800" algn="ctr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4pPr>
            <a:lvl5pPr indent="-336550" lvl="4" marL="2286000" algn="ctr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5pPr>
            <a:lvl6pPr indent="-336550" lvl="5" marL="2743200" algn="ctr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6pPr>
            <a:lvl7pPr indent="-336550" lvl="6" marL="3200400" algn="ctr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7pPr>
            <a:lvl8pPr indent="-336550" lvl="7" marL="3657600" algn="ctr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8pPr>
            <a:lvl9pPr indent="-336550" lvl="8" marL="4114800" algn="ctr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42870" y="3250173"/>
            <a:ext cx="9372600" cy="12720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1pPr>
            <a:lvl2pPr lvl="1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2pPr>
            <a:lvl3pPr lvl="2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3pPr>
            <a:lvl4pPr lvl="3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4pPr>
            <a:lvl5pPr lvl="4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5pPr>
            <a:lvl6pPr lvl="5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6pPr>
            <a:lvl7pPr lvl="6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7pPr>
            <a:lvl8pPr lvl="7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8pPr>
            <a:lvl9pPr lvl="8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42870" y="1741518"/>
            <a:ext cx="9372600" cy="51627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68300" lvl="0" marL="457200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1pPr>
            <a:lvl2pPr indent="-336550" lvl="1" marL="9144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2pPr>
            <a:lvl3pPr indent="-336550" lvl="2" marL="13716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3pPr>
            <a:lvl4pPr indent="-336550" lvl="3" marL="18288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4pPr>
            <a:lvl5pPr indent="-336550" lvl="4" marL="22860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5pPr>
            <a:lvl6pPr indent="-336550" lvl="5" marL="27432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6pPr>
            <a:lvl7pPr indent="-336550" lvl="6" marL="32004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7pPr>
            <a:lvl8pPr indent="-336550" lvl="7" marL="36576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8pPr>
            <a:lvl9pPr indent="-336550" lvl="8" marL="41148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42870" y="1741518"/>
            <a:ext cx="4399800" cy="51627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36550" lvl="0" marL="4572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1pPr>
            <a:lvl2pPr indent="-323850" lvl="1" marL="9144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indent="-323850" lvl="2" marL="13716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indent="-323850" lvl="3" marL="18288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indent="-323850" lvl="4" marL="22860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indent="-323850" lvl="5" marL="27432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indent="-323850" lvl="6" marL="32004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indent="-323850" lvl="7" marL="36576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indent="-323850" lvl="8" marL="41148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5315640" y="1741518"/>
            <a:ext cx="4399800" cy="51627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36550" lvl="0" marL="4572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1pPr>
            <a:lvl2pPr indent="-323850" lvl="1" marL="9144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indent="-323850" lvl="2" marL="13716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indent="-323850" lvl="3" marL="18288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indent="-323850" lvl="4" marL="22860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indent="-323850" lvl="5" marL="27432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indent="-323850" lvl="6" marL="32004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indent="-323850" lvl="7" marL="36576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indent="-323850" lvl="8" marL="41148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42870" y="839573"/>
            <a:ext cx="3088800" cy="1141800"/>
          </a:xfrm>
          <a:prstGeom prst="rect">
            <a:avLst/>
          </a:prstGeom>
        </p:spPr>
        <p:txBody>
          <a:bodyPr anchorCtr="0" anchor="b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42870" y="2099840"/>
            <a:ext cx="3088800" cy="48045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23850" lvl="1" marL="9144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indent="-323850" lvl="2" marL="13716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indent="-323850" lvl="3" marL="18288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indent="-323850" lvl="4" marL="22860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indent="-323850" lvl="5" marL="27432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indent="-323850" lvl="6" marL="32004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indent="-323850" lvl="7" marL="36576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indent="-323850" lvl="8" marL="41148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539275" y="680227"/>
            <a:ext cx="7004700" cy="61818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1pPr>
            <a:lvl2pPr lvl="1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2pPr>
            <a:lvl3pPr lvl="2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3pPr>
            <a:lvl4pPr lvl="3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4pPr>
            <a:lvl5pPr lvl="4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5pPr>
            <a:lvl6pPr lvl="5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6pPr>
            <a:lvl7pPr lvl="6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7pPr>
            <a:lvl8pPr lvl="7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8pPr>
            <a:lvl9pPr lvl="8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5029200" y="-189"/>
            <a:ext cx="5029200" cy="7772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113100" lIns="113100" spcFirstLastPara="1" rIns="113100" wrap="square" tIns="113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92050" y="1863464"/>
            <a:ext cx="4449600" cy="2239800"/>
          </a:xfrm>
          <a:prstGeom prst="rect">
            <a:avLst/>
          </a:prstGeom>
        </p:spPr>
        <p:txBody>
          <a:bodyPr anchorCtr="0" anchor="b" bIns="113100" lIns="113100" spcFirstLastPara="1" rIns="113100" wrap="square" tIns="1131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92050" y="4235758"/>
            <a:ext cx="4449600" cy="18663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5433450" y="1094158"/>
            <a:ext cx="4220700" cy="55836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indent="-368300" lvl="0" marL="457200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1pPr>
            <a:lvl2pPr indent="-336550" lvl="1" marL="9144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2pPr>
            <a:lvl3pPr indent="-336550" lvl="2" marL="13716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3pPr>
            <a:lvl4pPr indent="-336550" lvl="3" marL="18288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4pPr>
            <a:lvl5pPr indent="-336550" lvl="4" marL="22860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5pPr>
            <a:lvl6pPr indent="-336550" lvl="5" marL="27432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6pPr>
            <a:lvl7pPr indent="-336550" lvl="6" marL="32004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7pPr>
            <a:lvl8pPr indent="-336550" lvl="7" marL="36576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8pPr>
            <a:lvl9pPr indent="-336550" lvl="8" marL="41148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42870" y="6392869"/>
            <a:ext cx="6598800" cy="9144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  <a:noFill/>
          <a:ln>
            <a:noFill/>
          </a:ln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42870" y="1741518"/>
            <a:ext cx="9372600" cy="5162700"/>
          </a:xfrm>
          <a:prstGeom prst="rect">
            <a:avLst/>
          </a:prstGeom>
          <a:noFill/>
          <a:ln>
            <a:noFill/>
          </a:ln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683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Char char="●"/>
              <a:defRPr sz="2200">
                <a:solidFill>
                  <a:schemeClr val="dk2"/>
                </a:solidFill>
              </a:defRPr>
            </a:lvl1pPr>
            <a:lvl2pPr indent="-3365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○"/>
              <a:defRPr sz="1700">
                <a:solidFill>
                  <a:schemeClr val="dk2"/>
                </a:solidFill>
              </a:defRPr>
            </a:lvl2pPr>
            <a:lvl3pPr indent="-3365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■"/>
              <a:defRPr sz="1700">
                <a:solidFill>
                  <a:schemeClr val="dk2"/>
                </a:solidFill>
              </a:defRPr>
            </a:lvl3pPr>
            <a:lvl4pPr indent="-3365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●"/>
              <a:defRPr sz="1700">
                <a:solidFill>
                  <a:schemeClr val="dk2"/>
                </a:solidFill>
              </a:defRPr>
            </a:lvl4pPr>
            <a:lvl5pPr indent="-3365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○"/>
              <a:defRPr sz="1700">
                <a:solidFill>
                  <a:schemeClr val="dk2"/>
                </a:solidFill>
              </a:defRPr>
            </a:lvl5pPr>
            <a:lvl6pPr indent="-3365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■"/>
              <a:defRPr sz="1700">
                <a:solidFill>
                  <a:schemeClr val="dk2"/>
                </a:solidFill>
              </a:defRPr>
            </a:lvl6pPr>
            <a:lvl7pPr indent="-3365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●"/>
              <a:defRPr sz="1700">
                <a:solidFill>
                  <a:schemeClr val="dk2"/>
                </a:solidFill>
              </a:defRPr>
            </a:lvl7pPr>
            <a:lvl8pPr indent="-3365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○"/>
              <a:defRPr sz="1700">
                <a:solidFill>
                  <a:schemeClr val="dk2"/>
                </a:solidFill>
              </a:defRPr>
            </a:lvl8pPr>
            <a:lvl9pPr indent="-3365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■"/>
              <a:defRPr sz="17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 algn="r">
              <a:buNone/>
              <a:defRPr sz="1200">
                <a:solidFill>
                  <a:schemeClr val="dk2"/>
                </a:solidFill>
              </a:defRPr>
            </a:lvl1pPr>
            <a:lvl2pPr lvl="1" algn="r">
              <a:buNone/>
              <a:defRPr sz="1200">
                <a:solidFill>
                  <a:schemeClr val="dk2"/>
                </a:solidFill>
              </a:defRPr>
            </a:lvl2pPr>
            <a:lvl3pPr lvl="2" algn="r">
              <a:buNone/>
              <a:defRPr sz="1200">
                <a:solidFill>
                  <a:schemeClr val="dk2"/>
                </a:solidFill>
              </a:defRPr>
            </a:lvl3pPr>
            <a:lvl4pPr lvl="3" algn="r">
              <a:buNone/>
              <a:defRPr sz="1200">
                <a:solidFill>
                  <a:schemeClr val="dk2"/>
                </a:solidFill>
              </a:defRPr>
            </a:lvl4pPr>
            <a:lvl5pPr lvl="4" algn="r">
              <a:buNone/>
              <a:defRPr sz="1200">
                <a:solidFill>
                  <a:schemeClr val="dk2"/>
                </a:solidFill>
              </a:defRPr>
            </a:lvl5pPr>
            <a:lvl6pPr lvl="5" algn="r">
              <a:buNone/>
              <a:defRPr sz="1200">
                <a:solidFill>
                  <a:schemeClr val="dk2"/>
                </a:solidFill>
              </a:defRPr>
            </a:lvl6pPr>
            <a:lvl7pPr lvl="6" algn="r">
              <a:buNone/>
              <a:defRPr sz="1200">
                <a:solidFill>
                  <a:schemeClr val="dk2"/>
                </a:solidFill>
              </a:defRPr>
            </a:lvl7pPr>
            <a:lvl8pPr lvl="7" algn="r">
              <a:buNone/>
              <a:defRPr sz="1200">
                <a:solidFill>
                  <a:schemeClr val="dk2"/>
                </a:solidFill>
              </a:defRPr>
            </a:lvl8pPr>
            <a:lvl9pPr lvl="8" algn="r">
              <a:buNone/>
              <a:defRPr sz="12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hyperlink" Target="https://docs.google.com/presentation/d/1H1gwqY9JuT9QxrbRPlMuCLBv4NKBBU7tBdyXm6Xi16A/edit?usp=drive_link" TargetMode="External"/><Relationship Id="rId6" Type="http://schemas.openxmlformats.org/officeDocument/2006/relationships/hyperlink" Target="https://www.youtube.com/watch?v=Opdr_qnGPcw" TargetMode="External"/><Relationship Id="rId7" Type="http://schemas.openxmlformats.org/officeDocument/2006/relationships/hyperlink" Target="https://docs.google.com/presentation/d/1zPhigr8RzH5HWxoFAXzg-DDUokEPDeYbsL7eJjXZGQk/edit?usp=drive_link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hyperlink" Target="https://docs.google.com/presentation/d/1zPhigr8RzH5HWxoFAXzg-DDUokEPDeYbsL7eJjXZGQk/edit?usp=drive_link" TargetMode="External"/><Relationship Id="rId5" Type="http://schemas.openxmlformats.org/officeDocument/2006/relationships/hyperlink" Target="https://docs.google.com/presentation/d/1WezJZXe5-XGCq94ooOXQ3PmVrqEArDyavjn90j10MdQ/edit?usp=drive_link" TargetMode="External"/><Relationship Id="rId6" Type="http://schemas.openxmlformats.org/officeDocument/2006/relationships/hyperlink" Target="https://docs.google.com/presentation/d/1WezJZXe5-XGCq94ooOXQ3PmVrqEArDyavjn90j10MdQ/edit?usp=drive_link" TargetMode="External"/><Relationship Id="rId7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hyperlink" Target="https://docs.google.com/presentation/d/1eiGsqiTEoU2sVz0Dapz_8Hx8GS9949OKFbVg5Hqz3q8/edit?usp=sharing" TargetMode="External"/><Relationship Id="rId5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3763" y="7223664"/>
            <a:ext cx="333180" cy="333180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-13800" y="0"/>
            <a:ext cx="100722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European Colonization</a:t>
            </a:r>
            <a:r>
              <a:rPr lang="en" sz="18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: Daily Lesson Plan (60 Minutes)</a:t>
            </a:r>
            <a:endParaRPr sz="1800">
              <a:solidFill>
                <a:srgbClr val="000000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89249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7161344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3838725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59" name="Google Shape;59;p13"/>
          <p:cNvGraphicFramePr/>
          <p:nvPr/>
        </p:nvGraphicFramePr>
        <p:xfrm>
          <a:off x="488388" y="734713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{2C0A4645-74D3-40E2-B9E3-6D4F54492FDD}</a:tableStyleId>
              </a:tblPr>
              <a:tblGrid>
                <a:gridCol w="1458775"/>
                <a:gridCol w="3684800"/>
                <a:gridCol w="3910450"/>
              </a:tblGrid>
              <a:tr h="5389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LESSON 8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hMerge="1"/>
              </a:tr>
              <a:tr h="7877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SUPPORTING QUESTION</a:t>
                      </a:r>
                      <a:endParaRPr b="1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How did social hierarchies develop in Spanish America and what lasting impacts did they have?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hMerge="1"/>
              </a:tr>
              <a:tr h="5181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STANDARD(S)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2.12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hMerge="1"/>
              </a:tr>
              <a:tr h="7877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FOCUS SKILL(S)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Context 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hMerge="1"/>
              </a:tr>
              <a:tr h="863275">
                <a:tc row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DO FIRST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Frayer: Social Hierarchy 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hMerge="1"/>
              </a:tr>
              <a:tr h="86327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Present the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5"/>
                        </a:rPr>
                        <a:t>Do First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to the students.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Monitor student work and answer questions as needed.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Complete the Do First.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595125">
                <a:tc row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ACTIVITY 1 - 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LAUNCH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Students will watch a video entitled “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6"/>
                        </a:rPr>
                        <a:t>Pride and anxiety in New Spain: Francisco Clapera, set of sixteen Casta paintings, c. 1775”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 from the Denver Art Museum and answer the accompanying questions.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96355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Show the video about Casta Paintings to the class.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Distribute the questions on the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7"/>
                        </a:rPr>
                        <a:t>Student Worksheet.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Pause the video as needed to allow students time to answer the questions and discuss their responses as a class.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Watch the video and answer the questions on the student worksheet.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Google Shape;64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3763" y="7223664"/>
            <a:ext cx="333180" cy="333180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7161344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6" name="Google Shape;66;p14"/>
          <p:cNvSpPr txBox="1"/>
          <p:nvPr/>
        </p:nvSpPr>
        <p:spPr>
          <a:xfrm>
            <a:off x="3838725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67" name="Google Shape;67;p14"/>
          <p:cNvGraphicFramePr/>
          <p:nvPr/>
        </p:nvGraphicFramePr>
        <p:xfrm>
          <a:off x="488388" y="69403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{2C0A4645-74D3-40E2-B9E3-6D4F54492FDD}</a:tableStyleId>
              </a:tblPr>
              <a:tblGrid>
                <a:gridCol w="1458775"/>
                <a:gridCol w="3684800"/>
                <a:gridCol w="3910450"/>
              </a:tblGrid>
              <a:tr h="6634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LESSON 8</a:t>
                      </a:r>
                      <a:r>
                        <a:rPr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- Continued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hMerge="1"/>
              </a:tr>
              <a:tr h="1062800">
                <a:tc row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ACTIVITY 2-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PRACTICE</a:t>
                      </a:r>
                      <a:endParaRPr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Students will label a social hierarchy chart based on the Casta System. Each tier should have the name of the hierarchy, a short definition of what that class 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was categorized by (i.e.- Spaniard/ Peninsulare= Someone born in Spain), and what privileges/rights/discriminations they faced in Spanish America based on their racial categorization. They will use the Casta System PowerPoint to fill in the information.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hMerge="1"/>
              </a:tr>
              <a:tr h="10628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Divide students into pairs or small groups.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Distribute the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4"/>
                        </a:rPr>
                        <a:t>Casta Social Hierarchy Student Worksheet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Distribute the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5"/>
                        </a:rPr>
                        <a:t>Casta System PowerPoint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digitally to students. 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Monitor student work and answer questions as needed.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Fill out the Casta Social Hierarchy Student Worksheet using the Casta System PowerPoint to get your information.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734650">
                <a:tc row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ACTIVITY 3- EXHIBIT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Students will go on a gallery walk to view and analyze several different casta paintings. The Gallery Walk images and the questions are found in the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6"/>
                        </a:rPr>
                        <a:t>PowerPoint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118627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Display the questions for the Casta paintings on the board (slide 14.)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Post the casta paintings around the room.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Distribute the Casta Paintings Student Handout.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Organize students into small groups and place each group at a casta painting.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Give the students 3-4 minutes per painting, then have them rotate.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Monitor student work and answer questions as needed.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Once students have seen all the paintings, post the final reflection question on the board.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At each casta painting, discuss the image with your group and answer the questions on your student handout.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Answer the final reflection question once all of the paintings have been viewed.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68" name="Google Shape;68;p14"/>
          <p:cNvSpPr txBox="1"/>
          <p:nvPr/>
        </p:nvSpPr>
        <p:spPr>
          <a:xfrm>
            <a:off x="-13800" y="0"/>
            <a:ext cx="100722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European Colonization</a:t>
            </a:r>
            <a:r>
              <a:rPr lang="en" sz="18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: Daily Lesson Plan (60 Minutes)</a:t>
            </a:r>
            <a:endParaRPr sz="1800">
              <a:solidFill>
                <a:srgbClr val="000000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69" name="Google Shape;69;p1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79881" y="89249"/>
            <a:ext cx="816414" cy="3385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Google Shape;74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3763" y="7223664"/>
            <a:ext cx="333180" cy="333180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p15"/>
          <p:cNvSpPr txBox="1"/>
          <p:nvPr/>
        </p:nvSpPr>
        <p:spPr>
          <a:xfrm>
            <a:off x="7161344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6" name="Google Shape;76;p15"/>
          <p:cNvSpPr txBox="1"/>
          <p:nvPr/>
        </p:nvSpPr>
        <p:spPr>
          <a:xfrm>
            <a:off x="3838725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77" name="Google Shape;77;p15"/>
          <p:cNvGraphicFramePr/>
          <p:nvPr/>
        </p:nvGraphicFramePr>
        <p:xfrm>
          <a:off x="488388" y="69403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{2C0A4645-74D3-40E2-B9E3-6D4F54492FDD}</a:tableStyleId>
              </a:tblPr>
              <a:tblGrid>
                <a:gridCol w="1458775"/>
                <a:gridCol w="3684800"/>
                <a:gridCol w="3910450"/>
              </a:tblGrid>
              <a:tr h="6634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LESSON 8</a:t>
                      </a:r>
                      <a:r>
                        <a:rPr lang="en">
                          <a:latin typeface="Inter"/>
                          <a:ea typeface="Inter"/>
                          <a:cs typeface="Inter"/>
                          <a:sym typeface="Inter"/>
                        </a:rPr>
                        <a:t>- Continued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hMerge="1"/>
              </a:tr>
              <a:tr h="1186275">
                <a:tc row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CONCLUSION</a:t>
                      </a:r>
                      <a:endParaRPr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Students will reflect on their learning from the prior topic using the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4"/>
                        </a:rPr>
                        <a:t>Unit 2 Inquiry Journal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. Students will use page 6 to answer the Compelling Question for Topic 2. Consider allowing students to use their notes and/or work with a partner.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118627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Provide access to Unit 2 Inquiry Journal.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Support students with expectations for CER paragraph (template in journal)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Write a CER paragraph for Topic 2 Compelling Question.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1862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LESSON RESOURCES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[Title] (Appendix [#])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</a:tbl>
          </a:graphicData>
        </a:graphic>
      </p:graphicFrame>
      <p:sp>
        <p:nvSpPr>
          <p:cNvPr id="78" name="Google Shape;78;p15"/>
          <p:cNvSpPr txBox="1"/>
          <p:nvPr/>
        </p:nvSpPr>
        <p:spPr>
          <a:xfrm>
            <a:off x="-13800" y="0"/>
            <a:ext cx="100722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European Colonization: Daily Lesson Plan (60 Minutes)</a:t>
            </a:r>
            <a:endParaRPr sz="1800">
              <a:solidFill>
                <a:srgbClr val="000000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79" name="Google Shape;79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79881" y="89249"/>
            <a:ext cx="816414" cy="3385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